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257" r:id="rId4"/>
    <p:sldId id="312" r:id="rId5"/>
    <p:sldId id="258" r:id="rId6"/>
    <p:sldId id="260" r:id="rId7"/>
    <p:sldId id="267" r:id="rId8"/>
    <p:sldId id="269" r:id="rId9"/>
    <p:sldId id="262" r:id="rId10"/>
    <p:sldId id="276" r:id="rId11"/>
    <p:sldId id="270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83" r:id="rId20"/>
    <p:sldId id="268" r:id="rId21"/>
    <p:sldId id="272" r:id="rId22"/>
    <p:sldId id="284" r:id="rId23"/>
    <p:sldId id="274" r:id="rId24"/>
    <p:sldId id="271" r:id="rId25"/>
    <p:sldId id="308" r:id="rId26"/>
    <p:sldId id="282" r:id="rId27"/>
    <p:sldId id="313" r:id="rId28"/>
    <p:sldId id="277" r:id="rId29"/>
    <p:sldId id="278" r:id="rId30"/>
    <p:sldId id="292" r:id="rId31"/>
    <p:sldId id="293" r:id="rId32"/>
    <p:sldId id="264" r:id="rId33"/>
    <p:sldId id="302" r:id="rId34"/>
    <p:sldId id="299" r:id="rId35"/>
    <p:sldId id="300" r:id="rId36"/>
    <p:sldId id="301" r:id="rId37"/>
    <p:sldId id="306" r:id="rId38"/>
    <p:sldId id="307" r:id="rId39"/>
    <p:sldId id="265" r:id="rId40"/>
    <p:sldId id="303" r:id="rId41"/>
    <p:sldId id="304" r:id="rId42"/>
    <p:sldId id="266" r:id="rId43"/>
    <p:sldId id="294" r:id="rId44"/>
    <p:sldId id="295" r:id="rId45"/>
    <p:sldId id="310" r:id="rId46"/>
    <p:sldId id="298" r:id="rId47"/>
    <p:sldId id="309" r:id="rId48"/>
    <p:sldId id="279" r:id="rId49"/>
    <p:sldId id="28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4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5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2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1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17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5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2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5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6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DEAD8-7406-41E8-A146-666F9E5E006F}" type="datetimeFigureOut">
              <a:rPr lang="en-US" smtClean="0"/>
              <a:t>7/21/2019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C9CC5-4E30-46B7-B631-26A0A3B10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20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Lecturer: </a:t>
            </a:r>
            <a:r>
              <a:rPr lang="en-US" dirty="0" err="1"/>
              <a:t>Erfan</a:t>
            </a:r>
            <a:r>
              <a:rPr lang="en-US" dirty="0"/>
              <a:t> </a:t>
            </a:r>
            <a:r>
              <a:rPr lang="en-US" dirty="0" err="1"/>
              <a:t>Miahi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in real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Mathematical Optimization is a branch of applied mathematics which is useful in many different fields. Here are a few examples:</a:t>
            </a:r>
          </a:p>
          <a:p>
            <a:endParaRPr 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838200" y="2917145"/>
            <a:ext cx="8153400" cy="310854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Inventory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Economics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Control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Policy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1613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Routing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37" y="1826666"/>
            <a:ext cx="8804366" cy="4517273"/>
          </a:xfrm>
          <a:prstGeom prst="rect">
            <a:avLst/>
          </a:prstGeom>
        </p:spPr>
      </p:pic>
      <p:pic>
        <p:nvPicPr>
          <p:cNvPr id="1026" name="Picture 2" descr="Image result for vehicle routing probl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75" y="137318"/>
            <a:ext cx="256222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192430" y="3479465"/>
            <a:ext cx="1196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5 Trucks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9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Warehouse Placement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4796"/>
            <a:ext cx="10515600" cy="41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Construction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758" b="3830"/>
          <a:stretch/>
        </p:blipFill>
        <p:spPr>
          <a:xfrm>
            <a:off x="979714" y="2155371"/>
            <a:ext cx="10202092" cy="39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Games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785"/>
          <a:stretch/>
        </p:blipFill>
        <p:spPr>
          <a:xfrm>
            <a:off x="1210491" y="1867987"/>
            <a:ext cx="9771017" cy="429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Pancreas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034" y="1825625"/>
            <a:ext cx="9548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7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Airplane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84"/>
          <a:stretch/>
        </p:blipFill>
        <p:spPr>
          <a:xfrm>
            <a:off x="1131865" y="2194561"/>
            <a:ext cx="9928270" cy="38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4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Market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85"/>
          <a:stretch/>
        </p:blipFill>
        <p:spPr>
          <a:xfrm>
            <a:off x="1308721" y="2076993"/>
            <a:ext cx="9754754" cy="363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6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Reactions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85"/>
          <a:stretch/>
        </p:blipFill>
        <p:spPr>
          <a:xfrm>
            <a:off x="1336724" y="2129245"/>
            <a:ext cx="9518551" cy="35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8934"/>
            <a:ext cx="9144000" cy="2387600"/>
          </a:xfrm>
        </p:spPr>
        <p:txBody>
          <a:bodyPr/>
          <a:lstStyle/>
          <a:p>
            <a:r>
              <a:rPr lang="en-US" dirty="0" smtClean="0"/>
              <a:t>Examples &amp; Details of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5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Image result for funny me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690789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Almost Complete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Mathematical approach for selection a </a:t>
            </a:r>
            <a:r>
              <a:rPr lang="en-US" b="1" dirty="0" smtClean="0">
                <a:solidFill>
                  <a:srgbClr val="FF0000"/>
                </a:solidFill>
              </a:rPr>
              <a:t>best</a:t>
            </a:r>
            <a:r>
              <a:rPr lang="en-US" dirty="0" smtClean="0"/>
              <a:t> </a:t>
            </a:r>
            <a:r>
              <a:rPr lang="en-US" b="1" dirty="0" smtClean="0"/>
              <a:t>decision/action</a:t>
            </a:r>
            <a:r>
              <a:rPr lang="en-US" dirty="0" smtClean="0"/>
              <a:t> from </a:t>
            </a:r>
            <a:r>
              <a:rPr lang="en-US" b="1" dirty="0" smtClean="0">
                <a:solidFill>
                  <a:srgbClr val="00B050"/>
                </a:solidFill>
              </a:rPr>
              <a:t>a set of alternatives</a:t>
            </a:r>
          </a:p>
          <a:p>
            <a:r>
              <a:rPr lang="en-US" b="1" dirty="0" smtClean="0"/>
              <a:t>Decision/Actions</a:t>
            </a:r>
            <a:r>
              <a:rPr lang="en-US" dirty="0" smtClean="0"/>
              <a:t> are modeled as decision variables whose values we are seeking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The set of alternatives </a:t>
            </a:r>
            <a:r>
              <a:rPr lang="en-US" dirty="0" smtClean="0"/>
              <a:t>is modeled by constraints on the values the decision variables can take</a:t>
            </a:r>
          </a:p>
          <a:p>
            <a:r>
              <a:rPr lang="en-US" dirty="0" smtClean="0"/>
              <a:t>The notion of </a:t>
            </a:r>
            <a:r>
              <a:rPr lang="en-US" b="1" dirty="0" smtClean="0">
                <a:solidFill>
                  <a:srgbClr val="FF0000"/>
                </a:solidFill>
              </a:rPr>
              <a:t>best</a:t>
            </a:r>
            <a:r>
              <a:rPr lang="en-US" dirty="0" smtClean="0"/>
              <a:t> is modeled by an objective function (of the decision variables) that needs to be maximized or minimized</a:t>
            </a:r>
          </a:p>
          <a:p>
            <a:r>
              <a:rPr lang="en-US" dirty="0" smtClean="0"/>
              <a:t>An optimization model also has </a:t>
            </a:r>
            <a:r>
              <a:rPr lang="en-US" dirty="0" smtClean="0">
                <a:solidFill>
                  <a:srgbClr val="7030A0"/>
                </a:solidFill>
              </a:rPr>
              <a:t>specified problem data </a:t>
            </a:r>
            <a:r>
              <a:rPr lang="en-US" dirty="0" smtClean="0"/>
              <a:t>to describe the constraints and objective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8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solve an Optimization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Formulating the problem by specifying:</a:t>
            </a:r>
          </a:p>
          <a:p>
            <a:pPr lvl="1"/>
            <a:r>
              <a:rPr lang="en-US" dirty="0" smtClean="0"/>
              <a:t>Objective Function</a:t>
            </a:r>
          </a:p>
          <a:p>
            <a:pPr lvl="1"/>
            <a:r>
              <a:rPr lang="en-US" dirty="0" smtClean="0"/>
              <a:t>Decision variables</a:t>
            </a:r>
          </a:p>
          <a:p>
            <a:pPr lvl="1"/>
            <a:r>
              <a:rPr lang="en-US" dirty="0" smtClean="0"/>
              <a:t>A set of Constraints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the following types of algorithms to find a good solution:</a:t>
            </a:r>
          </a:p>
          <a:p>
            <a:pPr lvl="1"/>
            <a:r>
              <a:rPr lang="en-US" dirty="0" smtClean="0"/>
              <a:t>Exact methods</a:t>
            </a:r>
          </a:p>
          <a:p>
            <a:pPr lvl="1"/>
            <a:r>
              <a:rPr lang="en-US" dirty="0" smtClean="0"/>
              <a:t>Heuristic methods</a:t>
            </a:r>
          </a:p>
          <a:p>
            <a:pPr lvl="1"/>
            <a:r>
              <a:rPr lang="en-US" dirty="0" smtClean="0"/>
              <a:t>Metaheuristic methods</a:t>
            </a:r>
          </a:p>
        </p:txBody>
      </p:sp>
    </p:spTree>
    <p:extLst>
      <p:ext uri="{BB962C8B-B14F-4D97-AF65-F5344CB8AC3E}">
        <p14:creationId xmlns:p14="http://schemas.microsoft.com/office/powerpoint/2010/main" val="15906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Generic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9755"/>
            <a:ext cx="9313817" cy="46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 simple function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11" name="Rectangle 10"/>
          <p:cNvSpPr/>
          <p:nvPr/>
        </p:nvSpPr>
        <p:spPr>
          <a:xfrm>
            <a:off x="9702246" y="797073"/>
            <a:ext cx="1869743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Maximization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237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Designing a box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69" b="3219"/>
          <a:stretch/>
        </p:blipFill>
        <p:spPr>
          <a:xfrm>
            <a:off x="838200" y="1594418"/>
            <a:ext cx="10631808" cy="47515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77348" y="3970176"/>
            <a:ext cx="1097281" cy="1107996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6600" dirty="0" smtClean="0"/>
              <a:t>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91855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9" y="1825625"/>
            <a:ext cx="85699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938" y="163181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Optimization &amp; Modern AI</a:t>
            </a:r>
          </a:p>
        </p:txBody>
      </p:sp>
    </p:spTree>
    <p:extLst>
      <p:ext uri="{BB962C8B-B14F-4D97-AF65-F5344CB8AC3E}">
        <p14:creationId xmlns:p14="http://schemas.microsoft.com/office/powerpoint/2010/main" val="398595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Gradient-based Optimization</a:t>
            </a:r>
            <a:endParaRPr lang="en-US" dirty="0"/>
          </a:p>
        </p:txBody>
      </p:sp>
      <p:pic>
        <p:nvPicPr>
          <p:cNvPr id="1026" name="Picture 2" descr="Image result for gradient based optimizat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754" y="1690688"/>
            <a:ext cx="4810046" cy="34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adient based optimization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3" y="1586682"/>
            <a:ext cx="5382677" cy="358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7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938" y="199757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to Knapsack Problem</a:t>
            </a:r>
          </a:p>
        </p:txBody>
      </p:sp>
    </p:spTree>
    <p:extLst>
      <p:ext uri="{BB962C8B-B14F-4D97-AF65-F5344CB8AC3E}">
        <p14:creationId xmlns:p14="http://schemas.microsoft.com/office/powerpoint/2010/main" val="1218151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Problem Definition</a:t>
            </a:r>
            <a:endParaRPr lang="en-US" dirty="0"/>
          </a:p>
        </p:txBody>
      </p:sp>
      <p:pic>
        <p:nvPicPr>
          <p:cNvPr id="2050" name="Picture 2" descr="Image result for knapsack proble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026" y="1799499"/>
            <a:ext cx="50207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88571" y="1799499"/>
            <a:ext cx="41235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effectLst/>
                <a:latin typeface="medium-content-title-font"/>
              </a:rPr>
              <a:t>Given a </a:t>
            </a:r>
            <a:r>
              <a:rPr lang="en-US" b="0" i="0" dirty="0" smtClean="0">
                <a:solidFill>
                  <a:srgbClr val="FF0000"/>
                </a:solidFill>
                <a:effectLst/>
                <a:latin typeface="medium-content-title-font"/>
              </a:rPr>
              <a:t>set of items</a:t>
            </a:r>
            <a:r>
              <a:rPr lang="en-US" b="0" i="0" dirty="0" smtClean="0">
                <a:effectLst/>
                <a:latin typeface="medium-content-title-font"/>
              </a:rPr>
              <a:t>, each with a </a:t>
            </a:r>
            <a:r>
              <a:rPr lang="en-US" b="0" i="0" dirty="0" smtClean="0">
                <a:solidFill>
                  <a:srgbClr val="00B050"/>
                </a:solidFill>
                <a:effectLst/>
                <a:latin typeface="medium-content-title-font"/>
              </a:rPr>
              <a:t>weight and a value</a:t>
            </a:r>
            <a:r>
              <a:rPr lang="en-US" b="0" i="0" dirty="0" smtClean="0">
                <a:effectLst/>
                <a:latin typeface="medium-content-title-font"/>
              </a:rPr>
              <a:t>, determine the number of each item to include in a collection so that the </a:t>
            </a:r>
            <a:r>
              <a:rPr lang="en-US" b="0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medium-content-title-font"/>
              </a:rPr>
              <a:t>total weight is less than or equal to a given limit </a:t>
            </a:r>
            <a:r>
              <a:rPr lang="en-US" b="0" i="0" dirty="0" smtClean="0">
                <a:effectLst/>
                <a:latin typeface="medium-content-title-font"/>
              </a:rPr>
              <a:t>and the </a:t>
            </a:r>
            <a:r>
              <a:rPr lang="en-US" b="0" i="0" dirty="0" smtClean="0">
                <a:solidFill>
                  <a:schemeClr val="accent4"/>
                </a:solidFill>
                <a:effectLst/>
                <a:latin typeface="medium-content-title-font"/>
              </a:rPr>
              <a:t>total value is as large as possible</a:t>
            </a:r>
            <a:r>
              <a:rPr lang="en-US" b="0" i="0" dirty="0" smtClean="0">
                <a:effectLst/>
                <a:latin typeface="medium-content-title-fon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4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</a:t>
            </a:r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Giving you an overview of Optimization: its algorithms and problems</a:t>
            </a:r>
            <a:endParaRPr lang="en-US" dirty="0" smtClean="0"/>
          </a:p>
          <a:p>
            <a:pPr fontAlgn="base"/>
            <a:r>
              <a:rPr lang="en-US" dirty="0" smtClean="0">
                <a:solidFill>
                  <a:srgbClr val="FF0000"/>
                </a:solidFill>
              </a:rPr>
              <a:t>Advertising </a:t>
            </a:r>
            <a:r>
              <a:rPr lang="en-US" dirty="0" smtClean="0">
                <a:solidFill>
                  <a:srgbClr val="FF0000"/>
                </a:solidFill>
              </a:rPr>
              <a:t>Optimization- I </a:t>
            </a:r>
            <a:r>
              <a:rPr lang="en-US" dirty="0" smtClean="0">
                <a:solidFill>
                  <a:srgbClr val="FF0000"/>
                </a:solidFill>
              </a:rPr>
              <a:t>have been working, mostly, in this field-since </a:t>
            </a:r>
            <a:r>
              <a:rPr lang="en-US" dirty="0" smtClean="0">
                <a:solidFill>
                  <a:srgbClr val="FF0000"/>
                </a:solidFill>
              </a:rPr>
              <a:t>6 </a:t>
            </a:r>
            <a:r>
              <a:rPr lang="en-US" dirty="0" smtClean="0">
                <a:solidFill>
                  <a:srgbClr val="FF0000"/>
                </a:solidFill>
              </a:rPr>
              <a:t>months ago.</a:t>
            </a:r>
            <a:endParaRPr lang="en-US" dirty="0">
              <a:solidFill>
                <a:srgbClr val="FF0000"/>
              </a:solidFill>
            </a:endParaRPr>
          </a:p>
          <a:p>
            <a:pPr fontAlgn="base"/>
            <a:r>
              <a:rPr lang="en-US" dirty="0"/>
              <a:t>So, at </a:t>
            </a:r>
            <a:r>
              <a:rPr lang="en-US" dirty="0" smtClean="0"/>
              <a:t>The End</a:t>
            </a:r>
            <a:r>
              <a:rPr lang="en-US" dirty="0"/>
              <a:t>, you can choose </a:t>
            </a:r>
            <a:r>
              <a:rPr lang="en-US" dirty="0" smtClean="0"/>
              <a:t>weather you </a:t>
            </a:r>
            <a:r>
              <a:rPr lang="en-US" dirty="0"/>
              <a:t>want to pursue this field or </a:t>
            </a:r>
            <a:r>
              <a:rPr lang="en-US" dirty="0" smtClean="0"/>
              <a:t>not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073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Problem Formulation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Given a set of </a:t>
            </a:r>
            <a:r>
              <a:rPr lang="en-US" b="1" dirty="0" smtClean="0"/>
              <a:t>n items numbered from 1 up to n</a:t>
            </a:r>
            <a:r>
              <a:rPr lang="en-US" dirty="0" smtClean="0"/>
              <a:t>, each with a </a:t>
            </a:r>
            <a:r>
              <a:rPr lang="en-US" b="1" dirty="0" smtClean="0"/>
              <a:t>weight </a:t>
            </a:r>
            <a:r>
              <a:rPr lang="en-US" b="1" dirty="0" err="1" smtClean="0"/>
              <a:t>w</a:t>
            </a:r>
            <a:r>
              <a:rPr lang="en-US" b="1" baseline="-25000" dirty="0" err="1" smtClean="0"/>
              <a:t>i</a:t>
            </a:r>
            <a:r>
              <a:rPr lang="en-US" b="1" dirty="0" smtClean="0"/>
              <a:t> </a:t>
            </a:r>
            <a:r>
              <a:rPr lang="en-US" dirty="0" smtClean="0"/>
              <a:t>and a </a:t>
            </a:r>
            <a:r>
              <a:rPr lang="en-US" b="1" dirty="0" smtClean="0"/>
              <a:t>value v</a:t>
            </a:r>
            <a:r>
              <a:rPr lang="en-US" b="1" baseline="-25000" dirty="0" smtClean="0"/>
              <a:t>i</a:t>
            </a:r>
            <a:r>
              <a:rPr lang="en-US" b="1" dirty="0" smtClean="0"/>
              <a:t> </a:t>
            </a:r>
            <a:r>
              <a:rPr lang="en-US" dirty="0" smtClean="0"/>
              <a:t>along with a </a:t>
            </a:r>
            <a:r>
              <a:rPr lang="en-US" b="1" dirty="0" smtClean="0"/>
              <a:t>maximum weight capacity W</a:t>
            </a:r>
            <a:r>
              <a:rPr lang="en-US" dirty="0"/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562" y="2888921"/>
            <a:ext cx="3736876" cy="222474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8200" y="5322149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Here x</a:t>
            </a:r>
            <a:r>
              <a:rPr lang="en-US" sz="2800" baseline="-25000" dirty="0"/>
              <a:t>i</a:t>
            </a:r>
            <a:r>
              <a:rPr lang="en-US" sz="2800" dirty="0"/>
              <a:t> represents the number of instances of item </a:t>
            </a:r>
            <a:r>
              <a:rPr lang="en-US" sz="2800" dirty="0" err="1"/>
              <a:t>i</a:t>
            </a:r>
            <a:r>
              <a:rPr lang="en-US" sz="2800" dirty="0"/>
              <a:t> to include in the knapsack.</a:t>
            </a:r>
          </a:p>
        </p:txBody>
      </p:sp>
    </p:spTree>
    <p:extLst>
      <p:ext uri="{BB962C8B-B14F-4D97-AF65-F5344CB8AC3E}">
        <p14:creationId xmlns:p14="http://schemas.microsoft.com/office/powerpoint/2010/main" val="2729237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Exciting News!!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Cutting stock </a:t>
            </a:r>
            <a:r>
              <a:rPr lang="en-US" b="1" dirty="0" smtClean="0"/>
              <a:t>problem</a:t>
            </a:r>
            <a:r>
              <a:rPr lang="en-US" dirty="0" smtClean="0"/>
              <a:t>: </a:t>
            </a:r>
            <a:r>
              <a:rPr lang="en-US" dirty="0"/>
              <a:t>the cutting-stock problem is the problem of cutting standard-sized pieces of </a:t>
            </a:r>
            <a:r>
              <a:rPr lang="en-US" dirty="0" smtClean="0"/>
              <a:t>stock</a:t>
            </a:r>
            <a:r>
              <a:rPr lang="en-US" dirty="0"/>
              <a:t> material, such as paper rolls or </a:t>
            </a:r>
            <a:r>
              <a:rPr lang="en-US" dirty="0" smtClean="0"/>
              <a:t>sheet metal, </a:t>
            </a:r>
            <a:r>
              <a:rPr lang="en-US" dirty="0"/>
              <a:t>into pieces of specified sizes while </a:t>
            </a:r>
            <a:r>
              <a:rPr lang="en-US" dirty="0" smtClean="0"/>
              <a:t>minimizing material wasted.</a:t>
            </a:r>
          </a:p>
          <a:p>
            <a:r>
              <a:rPr lang="en-US" b="1" dirty="0"/>
              <a:t>Packing </a:t>
            </a:r>
            <a:r>
              <a:rPr lang="en-US" b="1" dirty="0" smtClean="0"/>
              <a:t>problems: </a:t>
            </a:r>
            <a:r>
              <a:rPr lang="en-US" dirty="0" smtClean="0"/>
              <a:t>Packing problems are </a:t>
            </a:r>
            <a:r>
              <a:rPr lang="en-US" dirty="0"/>
              <a:t>a class of </a:t>
            </a:r>
            <a:r>
              <a:rPr lang="en-US" dirty="0" smtClean="0"/>
              <a:t> optimization problems</a:t>
            </a:r>
            <a:r>
              <a:rPr lang="en-US" dirty="0"/>
              <a:t> in </a:t>
            </a:r>
            <a:r>
              <a:rPr lang="en-US" dirty="0" smtClean="0"/>
              <a:t>mathematics</a:t>
            </a:r>
            <a:r>
              <a:rPr lang="en-US" dirty="0"/>
              <a:t> that involve attempting to pack objects together into containers. 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Calorie optimization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223" y="685098"/>
            <a:ext cx="5114639" cy="100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6605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Exact methods</a:t>
            </a:r>
          </a:p>
        </p:txBody>
      </p:sp>
    </p:spTree>
    <p:extLst>
      <p:ext uri="{BB962C8B-B14F-4D97-AF65-F5344CB8AC3E}">
        <p14:creationId xmlns:p14="http://schemas.microsoft.com/office/powerpoint/2010/main" val="3977629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-_-</a:t>
            </a:r>
            <a:endParaRPr lang="en-US" dirty="0"/>
          </a:p>
        </p:txBody>
      </p:sp>
      <p:pic>
        <p:nvPicPr>
          <p:cNvPr id="6150" name="Picture 6" descr="Image result for bruteforce algorithms me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185" y="1959427"/>
            <a:ext cx="5762232" cy="435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2516741">
            <a:off x="683081" y="3466456"/>
            <a:ext cx="4686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Time Complexity of Knapsack: </a:t>
            </a:r>
            <a:r>
              <a:rPr lang="en-US" sz="2400" b="1" dirty="0"/>
              <a:t>O(2</a:t>
            </a:r>
            <a:r>
              <a:rPr lang="en-US" sz="2400" b="1" baseline="30000" dirty="0"/>
              <a:t>n</a:t>
            </a:r>
            <a:r>
              <a:rPr lang="en-US" sz="2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8521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*_*</a:t>
            </a:r>
            <a:endParaRPr lang="en-US" dirty="0"/>
          </a:p>
        </p:txBody>
      </p:sp>
      <p:pic>
        <p:nvPicPr>
          <p:cNvPr id="5122" name="Picture 2" descr="Image result for dynamic programming knapsack 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15" y="1825625"/>
            <a:ext cx="71061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042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&amp; Bound</a:t>
            </a:r>
            <a:endParaRPr lang="en-US" dirty="0"/>
          </a:p>
        </p:txBody>
      </p:sp>
      <p:pic>
        <p:nvPicPr>
          <p:cNvPr id="4098" name="Picture 2" descr="Image result for branch and bound knapsack 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08" y="1690688"/>
            <a:ext cx="7145383" cy="435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509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&amp; A lot of other Mathematical Optimization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Programming</a:t>
            </a:r>
          </a:p>
          <a:p>
            <a:r>
              <a:rPr lang="en-US" dirty="0" smtClean="0"/>
              <a:t>Integer Programming</a:t>
            </a:r>
          </a:p>
          <a:p>
            <a:r>
              <a:rPr lang="en-US" dirty="0" smtClean="0"/>
              <a:t>Mixed Integer Programming</a:t>
            </a:r>
          </a:p>
          <a:p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49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 watch (1/2)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2491"/>
            <a:ext cx="10670650" cy="4023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017087" y="843239"/>
            <a:ext cx="1851209" cy="46166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By Coursera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2828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 watch (2/2)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94114"/>
            <a:ext cx="10734094" cy="38796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52219" y="797073"/>
            <a:ext cx="997902" cy="46166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2400" dirty="0" smtClean="0"/>
              <a:t>By </a:t>
            </a:r>
            <a:r>
              <a:rPr lang="en-US" sz="2400" dirty="0" err="1" smtClean="0"/>
              <a:t>Edx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9590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7055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Heuristic methods</a:t>
            </a:r>
          </a:p>
        </p:txBody>
      </p:sp>
    </p:spTree>
    <p:extLst>
      <p:ext uri="{BB962C8B-B14F-4D97-AF65-F5344CB8AC3E}">
        <p14:creationId xmlns:p14="http://schemas.microsoft.com/office/powerpoint/2010/main" val="6692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01632"/>
            <a:ext cx="9144000" cy="2387600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dirty="0"/>
              <a:t>Btw, there is a huge amount of content in this presentation; so, be ready &amp; sharp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8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Algorithm</a:t>
            </a:r>
            <a:endParaRPr lang="en-US" dirty="0"/>
          </a:p>
        </p:txBody>
      </p:sp>
      <p:pic>
        <p:nvPicPr>
          <p:cNvPr id="7170" name="Picture 2" descr="Image result for bruteforce algorithms mem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328" y="1933302"/>
            <a:ext cx="7189471" cy="423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5236" y="1933302"/>
            <a:ext cx="3650679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Solving Knapsack by taking items </a:t>
            </a:r>
          </a:p>
          <a:p>
            <a:r>
              <a:rPr lang="en-US" sz="2000" dirty="0" smtClean="0"/>
              <a:t>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Lowest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Largest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Largest Value/Weight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Etc.</a:t>
            </a:r>
          </a:p>
          <a:p>
            <a:r>
              <a:rPr lang="en-US" sz="2000" dirty="0" smtClean="0"/>
              <a:t>Sequentially.</a:t>
            </a:r>
            <a:endParaRPr lang="en-US" sz="20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Hill climbing</a:t>
            </a:r>
            <a:endParaRPr lang="en-US" dirty="0"/>
          </a:p>
        </p:txBody>
      </p:sp>
      <p:pic>
        <p:nvPicPr>
          <p:cNvPr id="9218" name="Picture 2" descr="Image result for hill climbing algorithm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147888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55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0613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Metaheuristic methods</a:t>
            </a:r>
          </a:p>
        </p:txBody>
      </p:sp>
    </p:spTree>
    <p:extLst>
      <p:ext uri="{BB962C8B-B14F-4D97-AF65-F5344CB8AC3E}">
        <p14:creationId xmlns:p14="http://schemas.microsoft.com/office/powerpoint/2010/main" val="26082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</a:t>
            </a:r>
            <a:endParaRPr lang="en-US" dirty="0"/>
          </a:p>
        </p:txBody>
      </p:sp>
      <p:pic>
        <p:nvPicPr>
          <p:cNvPr id="8194" name="Picture 2" descr="Image result for simulated annealing algorithm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08" y="3950562"/>
            <a:ext cx="6775815" cy="2181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simulated annealing algorithm 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83" y="2354013"/>
            <a:ext cx="4703325" cy="391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71" y="507467"/>
            <a:ext cx="5386252" cy="30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3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6" name="Picture 4" descr="https://miro.medium.com/max/700/1*uI6OYFgWwG_ngihySpybQ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94" y="1690688"/>
            <a:ext cx="4055812" cy="49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60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Nelder</a:t>
            </a:r>
            <a:r>
              <a:rPr lang="en-US" dirty="0" smtClean="0"/>
              <a:t>-Mead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44196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Nature-inspired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Particle Swarm Optimization (PSO)</a:t>
            </a:r>
          </a:p>
          <a:p>
            <a:r>
              <a:rPr lang="en-US" dirty="0" smtClean="0"/>
              <a:t>Ant Colony Optimization (ACO)</a:t>
            </a:r>
          </a:p>
          <a:p>
            <a:r>
              <a:rPr lang="en-US" dirty="0"/>
              <a:t>artificial bee colony (ABC</a:t>
            </a:r>
            <a:r>
              <a:rPr lang="en-US" dirty="0" smtClean="0"/>
              <a:t>)</a:t>
            </a:r>
          </a:p>
          <a:p>
            <a:r>
              <a:rPr lang="en-US" dirty="0"/>
              <a:t>cuckoo search (CS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Tabu</a:t>
            </a:r>
            <a:r>
              <a:rPr lang="en-US" dirty="0" smtClean="0"/>
              <a:t> Search</a:t>
            </a:r>
          </a:p>
          <a:p>
            <a:pPr fontAlgn="base"/>
            <a:r>
              <a:rPr lang="en-US" dirty="0"/>
              <a:t>Harmony Search</a:t>
            </a:r>
          </a:p>
          <a:p>
            <a:r>
              <a:rPr lang="en-US" dirty="0" smtClean="0"/>
              <a:t>Firefly Algorithm</a:t>
            </a:r>
          </a:p>
          <a:p>
            <a:r>
              <a:rPr lang="en-US" dirty="0" smtClean="0"/>
              <a:t>Etc.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12292" name="Picture 4" descr="File:Firefly xya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946" y="1825625"/>
            <a:ext cx="4914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tutorial on Metaheuristic algorithms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975" y="365125"/>
            <a:ext cx="1905000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992"/>
          <a:stretch/>
        </p:blipFill>
        <p:spPr>
          <a:xfrm>
            <a:off x="838200" y="2032528"/>
            <a:ext cx="8994210" cy="39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3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anybody have an idea about next meeting lecture, let me </a:t>
            </a:r>
            <a:r>
              <a:rPr lang="en-US" dirty="0" smtClean="0"/>
              <a:t>know</a:t>
            </a:r>
          </a:p>
          <a:p>
            <a:r>
              <a:rPr lang="en-US" dirty="0" smtClean="0"/>
              <a:t>Any question?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73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7063" y="157172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Your Turn.</a:t>
            </a:r>
          </a:p>
        </p:txBody>
      </p:sp>
    </p:spTree>
    <p:extLst>
      <p:ext uri="{BB962C8B-B14F-4D97-AF65-F5344CB8AC3E}">
        <p14:creationId xmlns:p14="http://schemas.microsoft.com/office/powerpoint/2010/main" val="379251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</a:t>
            </a:r>
            <a:r>
              <a:rPr lang="en-US" dirty="0" smtClean="0"/>
              <a:t>Optimization</a:t>
            </a:r>
          </a:p>
          <a:p>
            <a:r>
              <a:rPr lang="en-US" dirty="0" smtClean="0"/>
              <a:t>Applications of Optimization Techniques</a:t>
            </a:r>
          </a:p>
          <a:p>
            <a:r>
              <a:rPr lang="en-US" dirty="0" smtClean="0"/>
              <a:t>Examples &amp; Details of Optimization</a:t>
            </a:r>
          </a:p>
          <a:p>
            <a:r>
              <a:rPr lang="en-US" dirty="0" smtClean="0"/>
              <a:t>Optimization &amp; Modern AI</a:t>
            </a:r>
          </a:p>
          <a:p>
            <a:r>
              <a:rPr lang="en-US" dirty="0" smtClean="0"/>
              <a:t>Intro to Knapsack Problem</a:t>
            </a:r>
          </a:p>
          <a:p>
            <a:r>
              <a:rPr lang="en-US" dirty="0" smtClean="0"/>
              <a:t>Exact methods</a:t>
            </a:r>
          </a:p>
          <a:p>
            <a:r>
              <a:rPr lang="en-US" dirty="0" smtClean="0"/>
              <a:t>Heuristic methods</a:t>
            </a:r>
          </a:p>
          <a:p>
            <a:r>
              <a:rPr lang="en-US" dirty="0" smtClean="0"/>
              <a:t>Metaheuristic methods</a:t>
            </a:r>
          </a:p>
          <a:p>
            <a:r>
              <a:rPr lang="en-US" dirty="0" smtClean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9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48934"/>
            <a:ext cx="9144000" cy="2387600"/>
          </a:xfrm>
        </p:spPr>
        <p:txBody>
          <a:bodyPr/>
          <a:lstStyle/>
          <a:p>
            <a:r>
              <a:rPr lang="en-US" dirty="0" smtClean="0"/>
              <a:t>Introduction to Optimization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2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Oxford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The action of making the best or most effective use of a situation or resource.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11" y="3459209"/>
            <a:ext cx="7882182" cy="271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</a:t>
            </a:r>
            <a:r>
              <a:rPr lang="en-US" dirty="0"/>
              <a:t> </a:t>
            </a:r>
            <a:r>
              <a:rPr lang="en-US" b="1" dirty="0"/>
              <a:t>mathematical</a:t>
            </a:r>
            <a:r>
              <a:rPr lang="en-US" dirty="0"/>
              <a:t> technique for finding a </a:t>
            </a:r>
            <a:r>
              <a:rPr lang="en-US" dirty="0">
                <a:solidFill>
                  <a:srgbClr val="FF0000"/>
                </a:solidFill>
              </a:rPr>
              <a:t>maximum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minimum</a:t>
            </a:r>
            <a:r>
              <a:rPr lang="en-US" dirty="0"/>
              <a:t> value of a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several </a:t>
            </a:r>
            <a:r>
              <a:rPr lang="en-US" dirty="0" smtClean="0">
                <a:solidFill>
                  <a:srgbClr val="FF0000"/>
                </a:solidFill>
              </a:rPr>
              <a:t>variables </a:t>
            </a:r>
            <a:r>
              <a:rPr lang="en-US" dirty="0"/>
              <a:t>subject to a </a:t>
            </a:r>
            <a:r>
              <a:rPr lang="en-US" dirty="0">
                <a:solidFill>
                  <a:srgbClr val="FF0000"/>
                </a:solidFill>
              </a:rPr>
              <a:t>set of </a:t>
            </a:r>
            <a:r>
              <a:rPr lang="en-US" dirty="0" smtClean="0">
                <a:solidFill>
                  <a:srgbClr val="FF0000"/>
                </a:solidFill>
              </a:rPr>
              <a:t>constraints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5291" b="11171"/>
          <a:stretch/>
        </p:blipFill>
        <p:spPr>
          <a:xfrm>
            <a:off x="391885" y="4001294"/>
            <a:ext cx="3256683" cy="11718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96" y="4001293"/>
            <a:ext cx="6957604" cy="11718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1069" y="4264065"/>
            <a:ext cx="747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=&gt;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603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0613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Applications of Optimization Techniques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39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595</Words>
  <Application>Microsoft Office PowerPoint</Application>
  <PresentationFormat>Widescreen</PresentationFormat>
  <Paragraphs>132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medium-content-title-font</vt:lpstr>
      <vt:lpstr>Office Theme</vt:lpstr>
      <vt:lpstr>Optimization</vt:lpstr>
      <vt:lpstr>PowerPoint Presentation</vt:lpstr>
      <vt:lpstr>Lecture Goal</vt:lpstr>
      <vt:lpstr>Btw, there is a huge amount of content in this presentation; so, be ready &amp; sharp</vt:lpstr>
      <vt:lpstr>Content</vt:lpstr>
      <vt:lpstr>Introduction to Optimization</vt:lpstr>
      <vt:lpstr>Definition (1/2)</vt:lpstr>
      <vt:lpstr>Definition (2/2)</vt:lpstr>
      <vt:lpstr>Applications of Optimization Techniques</vt:lpstr>
      <vt:lpstr>Optimization in real world</vt:lpstr>
      <vt:lpstr>Vehicle Routing Problem</vt:lpstr>
      <vt:lpstr>Warehouse Placement</vt:lpstr>
      <vt:lpstr>Bridge Construction</vt:lpstr>
      <vt:lpstr>Strategy Games</vt:lpstr>
      <vt:lpstr>Artificial Pancreas</vt:lpstr>
      <vt:lpstr>Airplane Design</vt:lpstr>
      <vt:lpstr>Stock Market</vt:lpstr>
      <vt:lpstr>Chemical Reactions</vt:lpstr>
      <vt:lpstr>Examples &amp; Details of Optimization</vt:lpstr>
      <vt:lpstr>An Almost Complete Definition</vt:lpstr>
      <vt:lpstr>Steps to solve an Optimization Problem</vt:lpstr>
      <vt:lpstr>A Generic Formulation</vt:lpstr>
      <vt:lpstr>Example: A simple function</vt:lpstr>
      <vt:lpstr>Example: Designing a box</vt:lpstr>
      <vt:lpstr>Solution</vt:lpstr>
      <vt:lpstr>Optimization &amp; Modern AI</vt:lpstr>
      <vt:lpstr>Gradient-based Optimization</vt:lpstr>
      <vt:lpstr>Introduction to Knapsack Problem</vt:lpstr>
      <vt:lpstr>Knapsack Problem Definition</vt:lpstr>
      <vt:lpstr>Knapsack Problem Formulation</vt:lpstr>
      <vt:lpstr>Exciting News!! </vt:lpstr>
      <vt:lpstr>Exact methods</vt:lpstr>
      <vt:lpstr>Brute Force -_-</vt:lpstr>
      <vt:lpstr>Dynamic Programming *_*</vt:lpstr>
      <vt:lpstr>Branch &amp; Bound</vt:lpstr>
      <vt:lpstr>&amp; A lot of other Mathematical Optimization Algorithms</vt:lpstr>
      <vt:lpstr>Course to watch (1/2)</vt:lpstr>
      <vt:lpstr>Course to watch (2/2)</vt:lpstr>
      <vt:lpstr>Heuristic methods</vt:lpstr>
      <vt:lpstr>Greedy Algorithm</vt:lpstr>
      <vt:lpstr>Hill climbing</vt:lpstr>
      <vt:lpstr>Metaheuristic methods</vt:lpstr>
      <vt:lpstr>Simulated Annealing</vt:lpstr>
      <vt:lpstr>Evolutionary Algorithms</vt:lpstr>
      <vt:lpstr>Nelder-Mead </vt:lpstr>
      <vt:lpstr>Other Nature-inspired Algorithms</vt:lpstr>
      <vt:lpstr>My tutorial on Metaheuristic algorithms</vt:lpstr>
      <vt:lpstr>Further Notes</vt:lpstr>
      <vt:lpstr>Your Turn.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</dc:title>
  <dc:creator>Windows User</dc:creator>
  <cp:lastModifiedBy>Windows User</cp:lastModifiedBy>
  <cp:revision>74</cp:revision>
  <dcterms:created xsi:type="dcterms:W3CDTF">2019-07-20T22:00:14Z</dcterms:created>
  <dcterms:modified xsi:type="dcterms:W3CDTF">2019-07-22T04:11:28Z</dcterms:modified>
</cp:coreProperties>
</file>